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0" r:id="rId4"/>
    <p:sldId id="268" r:id="rId5"/>
    <p:sldId id="274" r:id="rId6"/>
    <p:sldId id="270" r:id="rId7"/>
    <p:sldId id="271" r:id="rId8"/>
    <p:sldId id="265" r:id="rId9"/>
    <p:sldId id="261" r:id="rId10"/>
    <p:sldId id="262" r:id="rId11"/>
    <p:sldId id="266" r:id="rId12"/>
    <p:sldId id="267" r:id="rId13"/>
    <p:sldId id="269" r:id="rId14"/>
    <p:sldId id="263" r:id="rId15"/>
    <p:sldId id="264" r:id="rId16"/>
    <p:sldId id="273" r:id="rId17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14C"/>
    <a:srgbClr val="EEEEEE"/>
    <a:srgbClr val="5FB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07"/>
  </p:normalViewPr>
  <p:slideViewPr>
    <p:cSldViewPr snapToGrid="0" snapToObjects="1">
      <p:cViewPr>
        <p:scale>
          <a:sx n="90" d="100"/>
          <a:sy n="90" d="100"/>
        </p:scale>
        <p:origin x="8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churned_client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Weekly</a:t>
            </a:r>
            <a:r>
              <a:rPr lang="en-US" b="0" i="0" baseline="0">
                <a:solidFill>
                  <a:schemeClr val="tx1"/>
                </a:solidFill>
                <a:latin typeface="Gotham-Light" panose="02000604040000020004" pitchFamily="2" charset="0"/>
              </a:rPr>
              <a:t> Churned </a:t>
            </a: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churned_clients!$B$1</c:f>
              <c:strCache>
                <c:ptCount val="1"/>
                <c:pt idx="0">
                  <c:v>churned_clients</c:v>
                </c:pt>
              </c:strCache>
            </c:strRef>
          </c:tx>
          <c:spPr>
            <a:noFill/>
            <a:ln w="25400" cap="flat" cmpd="sng" algn="ctr">
              <a:solidFill>
                <a:srgbClr val="04914C"/>
              </a:solidFill>
              <a:miter lim="800000"/>
            </a:ln>
            <a:effectLst/>
          </c:spPr>
          <c:invertIfNegative val="0"/>
          <c:cat>
            <c:numRef>
              <c:f>churned_clients!$A$2:$A$26</c:f>
              <c:numCache>
                <c:formatCode>General</c:formatCode>
                <c:ptCount val="25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</c:numCache>
            </c:numRef>
          </c:cat>
          <c:val>
            <c:numRef>
              <c:f>churned_clients!$B$2:$B$26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30</c:v>
                </c:pt>
                <c:pt idx="8">
                  <c:v>52</c:v>
                </c:pt>
                <c:pt idx="9">
                  <c:v>88</c:v>
                </c:pt>
                <c:pt idx="10">
                  <c:v>89</c:v>
                </c:pt>
                <c:pt idx="11">
                  <c:v>84</c:v>
                </c:pt>
                <c:pt idx="12">
                  <c:v>71</c:v>
                </c:pt>
                <c:pt idx="13">
                  <c:v>78</c:v>
                </c:pt>
                <c:pt idx="14">
                  <c:v>95</c:v>
                </c:pt>
                <c:pt idx="15">
                  <c:v>97</c:v>
                </c:pt>
                <c:pt idx="16">
                  <c:v>354</c:v>
                </c:pt>
                <c:pt idx="17">
                  <c:v>135</c:v>
                </c:pt>
                <c:pt idx="18">
                  <c:v>148</c:v>
                </c:pt>
                <c:pt idx="19">
                  <c:v>145</c:v>
                </c:pt>
                <c:pt idx="20">
                  <c:v>138</c:v>
                </c:pt>
                <c:pt idx="21">
                  <c:v>95</c:v>
                </c:pt>
                <c:pt idx="22">
                  <c:v>110</c:v>
                </c:pt>
                <c:pt idx="23">
                  <c:v>101</c:v>
                </c:pt>
                <c:pt idx="2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3-9447-98EF-84C16CC89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87635024"/>
        <c:axId val="1687636672"/>
      </c:barChart>
      <c:catAx>
        <c:axId val="168763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number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6672"/>
        <c:crosses val="autoZero"/>
        <c:auto val="1"/>
        <c:lblAlgn val="ctr"/>
        <c:lblOffset val="100"/>
        <c:noMultiLvlLbl val="0"/>
      </c:catAx>
      <c:valAx>
        <c:axId val="16876366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Number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of clients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0A02-8075-F54F-B657-DA4E1B3A9560}" type="datetimeFigureOut">
              <a:rPr lang="es-US" smtClean="0"/>
              <a:t>7/9/22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D1242-5F68-5A4A-A4C3-AF9DF23D3C0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1935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8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2432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660b active </a:t>
            </a:r>
            <a:r>
              <a:rPr lang="es-US" dirty="0" err="1"/>
              <a:t>ones</a:t>
            </a:r>
            <a:r>
              <a:rPr lang="es-US" dirty="0"/>
              <a:t> : </a:t>
            </a:r>
          </a:p>
          <a:p>
            <a:pPr marL="171450" indent="-171450">
              <a:buFontTx/>
              <a:buChar char="-"/>
            </a:pPr>
            <a:r>
              <a:rPr lang="es-US" dirty="0"/>
              <a:t>64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41 </a:t>
            </a:r>
            <a:r>
              <a:rPr lang="es-US" dirty="0" err="1"/>
              <a:t>frequent</a:t>
            </a:r>
            <a:r>
              <a:rPr lang="es-US" dirty="0"/>
              <a:t> (+6)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21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596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255 </a:t>
            </a:r>
            <a:r>
              <a:rPr lang="es-US" dirty="0" err="1"/>
              <a:t>frequent</a:t>
            </a:r>
            <a:endParaRPr lang="es-US" dirty="0"/>
          </a:p>
          <a:p>
            <a:pPr marL="628650" lvl="1" indent="-171450">
              <a:buFontTx/>
              <a:buChar char="-"/>
            </a:pPr>
            <a:r>
              <a:rPr lang="es-US" dirty="0"/>
              <a:t>322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Total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 296   (45% </a:t>
            </a:r>
            <a:r>
              <a:rPr lang="es-US" dirty="0" err="1"/>
              <a:t>of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active </a:t>
            </a:r>
            <a:r>
              <a:rPr lang="es-US" dirty="0" err="1"/>
              <a:t>ones</a:t>
            </a:r>
            <a:r>
              <a:rPr lang="es-US" dirty="0"/>
              <a:t>) (7,73% </a:t>
            </a:r>
            <a:r>
              <a:rPr lang="es-US" dirty="0" err="1"/>
              <a:t>of</a:t>
            </a:r>
            <a:r>
              <a:rPr lang="es-US" dirty="0"/>
              <a:t> total </a:t>
            </a:r>
            <a:r>
              <a:rPr lang="es-US" dirty="0" err="1"/>
              <a:t>clients</a:t>
            </a:r>
            <a:r>
              <a:rPr lang="es-US" dirty="0"/>
              <a:t>)</a:t>
            </a:r>
          </a:p>
          <a:p>
            <a:pPr marL="171450" indent="-171450">
              <a:buFontTx/>
              <a:buChar char="-"/>
            </a:pPr>
            <a:r>
              <a:rPr lang="es-US" dirty="0"/>
              <a:t>Total non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343  (55%)</a:t>
            </a:r>
          </a:p>
          <a:p>
            <a:pPr marL="171450" indent="-171450">
              <a:buFontTx/>
              <a:buChar char="-"/>
            </a:pP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11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3836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#2017 </a:t>
            </a:r>
            <a:r>
              <a:rPr lang="es-US" dirty="0" err="1"/>
              <a:t>different</a:t>
            </a:r>
            <a:r>
              <a:rPr lang="es-US" dirty="0"/>
              <a:t> </a:t>
            </a:r>
            <a:r>
              <a:rPr lang="es-US" dirty="0" err="1"/>
              <a:t>clients</a:t>
            </a:r>
            <a:r>
              <a:rPr lang="es-US" dirty="0"/>
              <a:t> in total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12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4406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5313C-502B-5325-684A-C5E1CBB0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9B1DA-0537-3F00-513B-4F15C6DA8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F19D98-3B1B-86F3-34D8-CDBE5B12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0E4977-8915-C436-B3DC-FE4986F6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7CE1FA-B3D1-7B40-69CD-616C5B40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839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5ED1-EEA5-0F42-A40A-D454F74E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BCEC52-4F32-992F-BD8A-5C782AD8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9FF98-A4A7-9101-CAA1-A4998790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020A0A-A97D-3C56-5041-231141BD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E4C2E2-DF10-814F-8234-F973F974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4849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E3F914-6444-9546-53B2-7A548132C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CA4C7B-BC13-A780-D9FE-88303087A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9E8E61-F7FE-5DDD-75C3-A5AC7321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AD3EE0-564D-905B-0B9B-BC6409D7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CFE28-4564-F908-43D7-50F5BECF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6115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9C06D-BA8D-C4FC-3803-6FC89F61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66FDEB-4D2E-10BF-3B79-32C49649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88D29-F43A-CEE7-15C6-61041DCB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2477D2-A65E-BE23-6C5A-AEA8ADDF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79AADB-2DA1-96D4-57B0-0B8D8DCA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562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7EEB9-E629-CFB1-4DAF-487343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D2EC97-308C-465E-6F1D-E81DA9E94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FE40C0-0D84-70F3-BE8C-B89D0CF5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E23581-0135-7ACE-3181-BB6195BB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701B5E-8D07-6D39-B287-77A9A2D9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9538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0B8A2-1140-5FD1-3A70-7C226589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20C04-8904-8C08-9EC5-2A926F31A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310001-06FC-3E3D-77B2-379095BD4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6C86A9-4723-116D-0172-D81944A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F1498A-960C-D3C2-528F-38DD5912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38A053-010C-9149-2F1D-F140F6C1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891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6A3E-8E90-1CED-858F-2477BF3F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9B8C5B-08D9-4B01-E799-BFB6C41AD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7D3BC0-A6B0-33AC-37A8-113740473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74A13C-601E-3DA4-719D-BDF45BE14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8E140C-57A5-DD01-8AD3-426645EFA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50AFB3-1CEE-203B-0370-72ABB4A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3655C1-60CD-8088-23E8-E1B206C6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2E0AFD-637B-96CE-4069-64D8C238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934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E0565-0CEA-5ECB-208F-A3179DBE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F7C5AD-0746-EF8B-5104-26D19359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A8F591-26CD-157B-5ACB-1216D4FB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20E339-7BB8-08F2-2147-16705685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476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AA1284-CEFF-6675-02A3-079686FF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C2BDA85-28CF-FBCB-D71C-13A5B64A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A2EFFD-7004-B2F9-24ED-8AF6B6D9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225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B744B-CE4D-6240-5D98-02A2B882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26E82-7CD7-1352-9891-D3571A62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E7E24E-AD51-9DD4-80B9-2171B521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EE76C6-7B51-2D87-BCD1-F59C4114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55D78-1CEE-2C16-D81C-7CE9B35D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715D60-47F2-E3AD-0A46-C75BC6E1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7564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D4473-2673-646C-C8C9-8675DD1A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EA81C7-D1EF-A917-F6EB-B239CD60E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5FF41D-DD7D-366B-CFA7-94F411203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00B5CE-9EB5-380E-BE1C-8A292DC9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A5854E-1C9F-ACFF-CA48-F4C317AB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CE2E86-22B5-645B-D307-AC0D33AE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221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153551-A9FC-2A2F-7D1B-EC5D612E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835797-B4CE-8BDE-BAB5-64F49E160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2954F-E271-0482-CF26-DE71DF3F2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249C8-1371-B341-901B-7AC05FC3C226}" type="datetimeFigureOut">
              <a:rPr lang="es-US" smtClean="0"/>
              <a:t>7/6/22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B7BD8-2182-DEF7-7A37-991205DCF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958C00-549C-F11E-AB19-0E7D7947C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2125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5.png"/><Relationship Id="rId10" Type="http://schemas.openxmlformats.org/officeDocument/2006/relationships/chart" Target="../charts/chart1.xml"/><Relationship Id="rId4" Type="http://schemas.openxmlformats.org/officeDocument/2006/relationships/image" Target="../media/image4.png"/><Relationship Id="rId9" Type="http://schemas.openxmlformats.org/officeDocument/2006/relationships/hyperlink" Target="https://github.com/dgomezlechon/Ubereats.gi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9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17" Type="http://schemas.openxmlformats.org/officeDocument/2006/relationships/image" Target="../media/image17.sv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7.wdp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microsoft.com/office/2007/relationships/hdphoto" Target="../media/hdphoto12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microsoft.com/office/2007/relationships/hdphoto" Target="../media/hdphoto10.wdp"/><Relationship Id="rId10" Type="http://schemas.microsoft.com/office/2007/relationships/hdphoto" Target="../media/hdphoto11.wdp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microsoft.com/office/2007/relationships/hdphoto" Target="../media/hdphoto14.wdp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8.wdp"/><Relationship Id="rId5" Type="http://schemas.microsoft.com/office/2007/relationships/hdphoto" Target="../media/hdphoto13.wdp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1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6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052" name="Picture 4" descr="Uber Eats Announces Efforts to Support U.S. and Canada Restaurant Industry  Amid COVID-19 Concerns - Perishable News">
            <a:extLst>
              <a:ext uri="{FF2B5EF4-FFF2-40B4-BE49-F238E27FC236}">
                <a16:creationId xmlns:a16="http://schemas.microsoft.com/office/drawing/2014/main" id="{04896A7D-BB39-557B-66F9-BDC18F57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44" y="809898"/>
            <a:ext cx="6174711" cy="46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3494A1F-8822-6B15-FF73-A0AEDCE6E2A5}"/>
              </a:ext>
            </a:extLst>
          </p:cNvPr>
          <p:cNvSpPr txBox="1"/>
          <p:nvPr/>
        </p:nvSpPr>
        <p:spPr>
          <a:xfrm>
            <a:off x="6224337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BUSINESS CASE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3392906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DANIEL GOMEZ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0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CDEB4F4-1EB1-0001-4426-142E04AC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695325"/>
            <a:ext cx="8686800" cy="495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42B5E8-59CF-61A9-1D4D-CB8BB05E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163513"/>
            <a:ext cx="8737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4302A2B4-D793-9B08-FF8D-468D6AE31BB0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FC723F1-87E8-0A4A-6530-A2BE747380B8}"/>
              </a:ext>
            </a:extLst>
          </p:cNvPr>
          <p:cNvSpPr/>
          <p:nvPr/>
        </p:nvSpPr>
        <p:spPr>
          <a:xfrm>
            <a:off x="2044915" y="3747434"/>
            <a:ext cx="862035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3830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26F296D-C4D6-8D6B-2B16-31719E94F64B}"/>
              </a:ext>
            </a:extLst>
          </p:cNvPr>
          <p:cNvSpPr txBox="1"/>
          <p:nvPr/>
        </p:nvSpPr>
        <p:spPr>
          <a:xfrm>
            <a:off x="2942006" y="2547657"/>
            <a:ext cx="244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660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r>
              <a:rPr lang="es-US" dirty="0">
                <a:latin typeface="Gotham-Light" panose="02000604040000020004" pitchFamily="2" charset="0"/>
              </a:rPr>
              <a:t> at </a:t>
            </a:r>
            <a:r>
              <a:rPr lang="es-US" dirty="0" err="1">
                <a:latin typeface="Gotham-Light" panose="02000604040000020004" pitchFamily="2" charset="0"/>
              </a:rPr>
              <a:t>least</a:t>
            </a:r>
            <a:r>
              <a:rPr lang="es-US" dirty="0">
                <a:latin typeface="Gotham-Light" panose="02000604040000020004" pitchFamily="2" charset="0"/>
              </a:rPr>
              <a:t> once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638189C-72B3-C3CC-2C55-309FBD712083}"/>
              </a:ext>
            </a:extLst>
          </p:cNvPr>
          <p:cNvSpPr txBox="1"/>
          <p:nvPr/>
        </p:nvSpPr>
        <p:spPr>
          <a:xfrm>
            <a:off x="153776" y="3642911"/>
            <a:ext cx="174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Total </a:t>
            </a:r>
            <a:r>
              <a:rPr lang="es-US" dirty="0" err="1">
                <a:latin typeface="Gotham-Medium" panose="02000604040000020004" pitchFamily="2" charset="0"/>
              </a:rPr>
              <a:t>number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of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00326A8-B9B0-B362-E4ED-C7A9A6396C09}"/>
              </a:ext>
            </a:extLst>
          </p:cNvPr>
          <p:cNvSpPr/>
          <p:nvPr/>
        </p:nvSpPr>
        <p:spPr>
          <a:xfrm>
            <a:off x="3951264" y="2128448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17%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320DBAE-5AB0-B329-12EF-BCC2B115D0D0}"/>
              </a:ext>
            </a:extLst>
          </p:cNvPr>
          <p:cNvSpPr txBox="1"/>
          <p:nvPr/>
        </p:nvSpPr>
        <p:spPr>
          <a:xfrm>
            <a:off x="2606506" y="2155029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Active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F304D1E-27BA-5747-D4EC-C52C03AEBDEA}"/>
              </a:ext>
            </a:extLst>
          </p:cNvPr>
          <p:cNvSpPr txBox="1"/>
          <p:nvPr/>
        </p:nvSpPr>
        <p:spPr>
          <a:xfrm>
            <a:off x="2978854" y="5029453"/>
            <a:ext cx="24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3170 </a:t>
            </a:r>
            <a:r>
              <a:rPr lang="es-US" dirty="0" err="1">
                <a:latin typeface="Gotham-Light" panose="02000604040000020004" pitchFamily="2" charset="0"/>
              </a:rPr>
              <a:t>never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9C98971-CCC4-CFB9-2464-9B694B80A249}"/>
              </a:ext>
            </a:extLst>
          </p:cNvPr>
          <p:cNvSpPr/>
          <p:nvPr/>
        </p:nvSpPr>
        <p:spPr>
          <a:xfrm>
            <a:off x="4551750" y="4608734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83%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0790A2A-2E43-CF8B-CDEA-34E7E39B986B}"/>
              </a:ext>
            </a:extLst>
          </p:cNvPr>
          <p:cNvSpPr txBox="1"/>
          <p:nvPr/>
        </p:nvSpPr>
        <p:spPr>
          <a:xfrm>
            <a:off x="2906950" y="4635315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Non- Active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A90B482-12F4-CFCB-5821-6352CA107CF5}"/>
              </a:ext>
            </a:extLst>
          </p:cNvPr>
          <p:cNvCxnSpPr>
            <a:cxnSpLocks/>
          </p:cNvCxnSpPr>
          <p:nvPr/>
        </p:nvCxnSpPr>
        <p:spPr>
          <a:xfrm flipH="1">
            <a:off x="5376380" y="1841502"/>
            <a:ext cx="1" cy="4587873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B43868A-FAA7-07D7-7807-4E08953E1D33}"/>
              </a:ext>
            </a:extLst>
          </p:cNvPr>
          <p:cNvSpPr txBox="1"/>
          <p:nvPr/>
        </p:nvSpPr>
        <p:spPr>
          <a:xfrm>
            <a:off x="6096000" y="4236539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Previously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8E2BF6-B681-81B6-E37D-2AD8F4932D55}"/>
              </a:ext>
            </a:extLst>
          </p:cNvPr>
          <p:cNvSpPr txBox="1"/>
          <p:nvPr/>
        </p:nvSpPr>
        <p:spPr>
          <a:xfrm>
            <a:off x="8000261" y="4243016"/>
            <a:ext cx="78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9.7%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AC0817C-C70C-81D1-0679-3B63C57C04C8}"/>
              </a:ext>
            </a:extLst>
          </p:cNvPr>
          <p:cNvSpPr txBox="1"/>
          <p:nvPr/>
        </p:nvSpPr>
        <p:spPr>
          <a:xfrm>
            <a:off x="6060338" y="2545223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Not</a:t>
            </a:r>
            <a:r>
              <a:rPr lang="es-US" dirty="0">
                <a:latin typeface="Gotham-Medium" panose="02000604040000020004" pitchFamily="2" charset="0"/>
              </a:rPr>
              <a:t> 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53BAC32-EE2F-3E40-1C0B-6D90615CE1D4}"/>
              </a:ext>
            </a:extLst>
          </p:cNvPr>
          <p:cNvSpPr txBox="1"/>
          <p:nvPr/>
        </p:nvSpPr>
        <p:spPr>
          <a:xfrm>
            <a:off x="7343997" y="2551700"/>
            <a:ext cx="119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90.3%</a:t>
            </a:r>
            <a:endParaRPr lang="es-US" dirty="0">
              <a:solidFill>
                <a:srgbClr val="04914C"/>
              </a:solidFill>
              <a:latin typeface="Gotham-Medium" panose="02000604040000020004" pitchFamily="2" charset="0"/>
            </a:endParaRPr>
          </a:p>
        </p:txBody>
      </p:sp>
      <p:sp>
        <p:nvSpPr>
          <p:cNvPr id="61" name="Flecha abajo 60">
            <a:extLst>
              <a:ext uri="{FF2B5EF4-FFF2-40B4-BE49-F238E27FC236}">
                <a16:creationId xmlns:a16="http://schemas.microsoft.com/office/drawing/2014/main" id="{D720A743-368B-BFF4-8EB7-03107FEBD747}"/>
              </a:ext>
            </a:extLst>
          </p:cNvPr>
          <p:cNvSpPr/>
          <p:nvPr/>
        </p:nvSpPr>
        <p:spPr>
          <a:xfrm rot="16200000">
            <a:off x="5510610" y="3362230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D3D8F5-2815-A951-8879-87E1EA665F20}"/>
              </a:ext>
            </a:extLst>
          </p:cNvPr>
          <p:cNvSpPr txBox="1"/>
          <p:nvPr/>
        </p:nvSpPr>
        <p:spPr>
          <a:xfrm>
            <a:off x="8865568" y="2073014"/>
            <a:ext cx="2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64% 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468B94A-31B0-35F6-64BF-C0AD11BB2297}"/>
              </a:ext>
            </a:extLst>
          </p:cNvPr>
          <p:cNvSpPr txBox="1"/>
          <p:nvPr/>
        </p:nvSpPr>
        <p:spPr>
          <a:xfrm>
            <a:off x="8865569" y="2839963"/>
            <a:ext cx="31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36%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325E351-0DB5-E47B-E0FE-69A1A336FD75}"/>
              </a:ext>
            </a:extLst>
          </p:cNvPr>
          <p:cNvSpPr txBox="1"/>
          <p:nvPr/>
        </p:nvSpPr>
        <p:spPr>
          <a:xfrm>
            <a:off x="8901231" y="3965654"/>
            <a:ext cx="282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43%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0112960-4A30-F014-B0CC-4BE96BD8D862}"/>
              </a:ext>
            </a:extLst>
          </p:cNvPr>
          <p:cNvSpPr txBox="1"/>
          <p:nvPr/>
        </p:nvSpPr>
        <p:spPr>
          <a:xfrm>
            <a:off x="8901230" y="4638546"/>
            <a:ext cx="31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57%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B3EAC3A7-4180-578D-DA7B-A591C56CAC68}"/>
              </a:ext>
            </a:extLst>
          </p:cNvPr>
          <p:cNvCxnSpPr>
            <a:cxnSpLocks/>
          </p:cNvCxnSpPr>
          <p:nvPr/>
        </p:nvCxnSpPr>
        <p:spPr>
          <a:xfrm flipV="1">
            <a:off x="8022918" y="3708376"/>
            <a:ext cx="3852859" cy="28576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06B5919-E34F-C257-E2BA-D33242892324}"/>
              </a:ext>
            </a:extLst>
          </p:cNvPr>
          <p:cNvSpPr txBox="1"/>
          <p:nvPr/>
        </p:nvSpPr>
        <p:spPr>
          <a:xfrm>
            <a:off x="-1479" y="6572691"/>
            <a:ext cx="820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 </a:t>
            </a:r>
            <a:r>
              <a:rPr lang="es-US" sz="1050" dirty="0" err="1">
                <a:latin typeface="Gotham-Light" panose="02000604040000020004" pitchFamily="2" charset="0"/>
              </a:rPr>
              <a:t>Frequent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eaters</a:t>
            </a:r>
            <a:r>
              <a:rPr lang="es-US" sz="1050" dirty="0">
                <a:latin typeface="Gotham-Light" panose="02000604040000020004" pitchFamily="2" charset="0"/>
              </a:rPr>
              <a:t> (&gt;= 6 </a:t>
            </a:r>
            <a:r>
              <a:rPr lang="es-US" sz="1050" dirty="0" err="1">
                <a:latin typeface="Gotham-Light" panose="02000604040000020004" pitchFamily="2" charset="0"/>
              </a:rPr>
              <a:t>trips</a:t>
            </a:r>
            <a:r>
              <a:rPr lang="es-US" sz="1050" dirty="0">
                <a:latin typeface="Gotham-Light" panose="02000604040000020004" pitchFamily="2" charset="0"/>
              </a:rPr>
              <a:t>  in </a:t>
            </a:r>
            <a:r>
              <a:rPr lang="es-US" sz="1050" dirty="0" err="1">
                <a:latin typeface="Gotham-Light" panose="02000604040000020004" pitchFamily="2" charset="0"/>
              </a:rPr>
              <a:t>their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life</a:t>
            </a:r>
            <a:r>
              <a:rPr lang="es-US" sz="1050" dirty="0">
                <a:latin typeface="Gotham-Light" panose="02000604040000020004" pitchFamily="2" charset="0"/>
              </a:rPr>
              <a:t> as </a:t>
            </a:r>
            <a:r>
              <a:rPr lang="es-US" sz="1050" dirty="0" err="1">
                <a:latin typeface="Gotham-Light" panose="02000604040000020004" pitchFamily="2" charset="0"/>
              </a:rPr>
              <a:t>client</a:t>
            </a:r>
            <a:r>
              <a:rPr lang="es-US" sz="1050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5099569-0628-1129-D15D-3532E6465EEA}"/>
              </a:ext>
            </a:extLst>
          </p:cNvPr>
          <p:cNvCxnSpPr>
            <a:cxnSpLocks/>
          </p:cNvCxnSpPr>
          <p:nvPr/>
        </p:nvCxnSpPr>
        <p:spPr>
          <a:xfrm flipV="1">
            <a:off x="5517299" y="5198004"/>
            <a:ext cx="6451176" cy="49025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4B15C104-3212-452F-087C-26871371D33A}"/>
              </a:ext>
            </a:extLst>
          </p:cNvPr>
          <p:cNvSpPr/>
          <p:nvPr/>
        </p:nvSpPr>
        <p:spPr>
          <a:xfrm>
            <a:off x="6661687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45%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7F8EDD0-EF13-9E58-CD80-3E265EDFE198}"/>
              </a:ext>
            </a:extLst>
          </p:cNvPr>
          <p:cNvSpPr txBox="1"/>
          <p:nvPr/>
        </p:nvSpPr>
        <p:spPr>
          <a:xfrm>
            <a:off x="5861280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active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(296)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85096520-5345-FEF1-5AA3-4E9EDA91711A}"/>
              </a:ext>
            </a:extLst>
          </p:cNvPr>
          <p:cNvSpPr/>
          <p:nvPr/>
        </p:nvSpPr>
        <p:spPr>
          <a:xfrm>
            <a:off x="9900570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7.7%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1C326FB-6E40-078D-6FDA-DC2EF6B7A914}"/>
              </a:ext>
            </a:extLst>
          </p:cNvPr>
          <p:cNvSpPr txBox="1"/>
          <p:nvPr/>
        </p:nvSpPr>
        <p:spPr>
          <a:xfrm>
            <a:off x="9200176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total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51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269401" y="2826295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Python + SQL (</a:t>
            </a:r>
            <a:r>
              <a:rPr lang="es-US" dirty="0" err="1">
                <a:latin typeface="Gotham-Light" panose="02000604040000020004" pitchFamily="2" charset="0"/>
              </a:rPr>
              <a:t>using</a:t>
            </a:r>
            <a:r>
              <a:rPr lang="es-US" dirty="0">
                <a:latin typeface="Gotham-Light" panose="02000604040000020004" pitchFamily="2" charset="0"/>
              </a:rPr>
              <a:t> “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” table in </a:t>
            </a:r>
            <a:r>
              <a:rPr lang="es-US" dirty="0" err="1">
                <a:latin typeface="Gotham-Light" panose="02000604040000020004" pitchFamily="2" charset="0"/>
              </a:rPr>
              <a:t>database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CA232765-70D1-6FFA-D492-DAAED7908BB8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83F35AF-B892-76CC-1892-B4C89315B22D}"/>
              </a:ext>
            </a:extLst>
          </p:cNvPr>
          <p:cNvSpPr txBox="1"/>
          <p:nvPr/>
        </p:nvSpPr>
        <p:spPr>
          <a:xfrm>
            <a:off x="353210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Defining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churned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4E49EC8-E644-C4E7-CC51-96A84CBA7AFF}"/>
              </a:ext>
            </a:extLst>
          </p:cNvPr>
          <p:cNvSpPr txBox="1"/>
          <p:nvPr/>
        </p:nvSpPr>
        <p:spPr>
          <a:xfrm>
            <a:off x="671367" y="3871898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ACCESS TO CODE</a:t>
            </a:r>
          </a:p>
        </p:txBody>
      </p:sp>
      <p:sp>
        <p:nvSpPr>
          <p:cNvPr id="36" name="Rectángulo 35">
            <a:hlinkClick r:id="rId9"/>
            <a:extLst>
              <a:ext uri="{FF2B5EF4-FFF2-40B4-BE49-F238E27FC236}">
                <a16:creationId xmlns:a16="http://schemas.microsoft.com/office/drawing/2014/main" id="{29175449-FDD1-32AA-5D5D-81DD93A1DA7E}"/>
              </a:ext>
            </a:extLst>
          </p:cNvPr>
          <p:cNvSpPr/>
          <p:nvPr/>
        </p:nvSpPr>
        <p:spPr>
          <a:xfrm>
            <a:off x="1331150" y="5028566"/>
            <a:ext cx="894077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HERE</a:t>
            </a:r>
          </a:p>
        </p:txBody>
      </p:sp>
      <p:sp>
        <p:nvSpPr>
          <p:cNvPr id="37" name="Flecha abajo 36">
            <a:extLst>
              <a:ext uri="{FF2B5EF4-FFF2-40B4-BE49-F238E27FC236}">
                <a16:creationId xmlns:a16="http://schemas.microsoft.com/office/drawing/2014/main" id="{20A62D87-2403-3DA2-2103-4C1154E11C63}"/>
              </a:ext>
            </a:extLst>
          </p:cNvPr>
          <p:cNvSpPr/>
          <p:nvPr/>
        </p:nvSpPr>
        <p:spPr>
          <a:xfrm>
            <a:off x="1470599" y="4324464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89E9518-8BD2-FB74-FE97-2FD6C91E8345}"/>
              </a:ext>
            </a:extLst>
          </p:cNvPr>
          <p:cNvCxnSpPr/>
          <p:nvPr/>
        </p:nvCxnSpPr>
        <p:spPr>
          <a:xfrm>
            <a:off x="465221" y="3629007"/>
            <a:ext cx="2758954" cy="0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2E6405B-D4C3-F557-4DB1-0697D7CBBC83}"/>
              </a:ext>
            </a:extLst>
          </p:cNvPr>
          <p:cNvSpPr txBox="1"/>
          <p:nvPr/>
        </p:nvSpPr>
        <p:spPr>
          <a:xfrm>
            <a:off x="3762067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Weekly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Evolution</a:t>
            </a:r>
            <a:endParaRPr lang="es-US" dirty="0">
              <a:latin typeface="Gotham-Medium" panose="02000604040000020004" pitchFamily="2" charset="0"/>
            </a:endParaRP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31B6D901-4709-6BF8-10D7-BBF1C52DB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766687"/>
              </p:ext>
            </p:extLst>
          </p:nvPr>
        </p:nvGraphicFramePr>
        <p:xfrm>
          <a:off x="3587312" y="2858135"/>
          <a:ext cx="5261813" cy="3179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E195F550-6B5E-4113-4991-57EA992C3A35}"/>
              </a:ext>
            </a:extLst>
          </p:cNvPr>
          <p:cNvSpPr txBox="1"/>
          <p:nvPr/>
        </p:nvSpPr>
        <p:spPr>
          <a:xfrm>
            <a:off x="8906273" y="2837948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increase</a:t>
            </a:r>
            <a:r>
              <a:rPr lang="es-US" dirty="0">
                <a:latin typeface="Gotham-Light" panose="02000604040000020004" pitchFamily="2" charset="0"/>
              </a:rPr>
              <a:t> in #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churned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clients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0A50A96-E38B-95D6-1C3F-6A3EDF0BA3AC}"/>
              </a:ext>
            </a:extLst>
          </p:cNvPr>
          <p:cNvSpPr txBox="1"/>
          <p:nvPr/>
        </p:nvSpPr>
        <p:spPr>
          <a:xfrm>
            <a:off x="8902355" y="3678133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Pike in </a:t>
            </a:r>
            <a:r>
              <a:rPr lang="es-US" dirty="0" err="1">
                <a:latin typeface="Gotham-Light" panose="02000604040000020004" pitchFamily="2" charset="0"/>
              </a:rPr>
              <a:t>first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August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08E3887-E38E-F917-4ED1-ABF6241527DA}"/>
              </a:ext>
            </a:extLst>
          </p:cNvPr>
          <p:cNvSpPr txBox="1"/>
          <p:nvPr/>
        </p:nvSpPr>
        <p:spPr>
          <a:xfrm>
            <a:off x="8902355" y="4498130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Summer </a:t>
            </a:r>
            <a:r>
              <a:rPr lang="es-US" dirty="0" err="1">
                <a:latin typeface="Gotham-Light" panose="02000604040000020004" pitchFamily="2" charset="0"/>
              </a:rPr>
              <a:t>Holidays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affecting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57C669C-EF65-F5F9-4273-C26BF65A5346}"/>
              </a:ext>
            </a:extLst>
          </p:cNvPr>
          <p:cNvSpPr txBox="1"/>
          <p:nvPr/>
        </p:nvSpPr>
        <p:spPr>
          <a:xfrm>
            <a:off x="8902355" y="5074809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Slight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reduction</a:t>
            </a:r>
            <a:r>
              <a:rPr lang="es-US" dirty="0">
                <a:latin typeface="Gotham-Light" panose="02000604040000020004" pitchFamily="2" charset="0"/>
              </a:rPr>
              <a:t> in </a:t>
            </a:r>
            <a:r>
              <a:rPr lang="es-US" dirty="0" err="1">
                <a:latin typeface="Gotham-Light" panose="02000604040000020004" pitchFamily="2" charset="0"/>
              </a:rPr>
              <a:t>September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ABB241B-2151-F865-9AC6-A9B760B2C967}"/>
              </a:ext>
            </a:extLst>
          </p:cNvPr>
          <p:cNvSpPr txBox="1"/>
          <p:nvPr/>
        </p:nvSpPr>
        <p:spPr>
          <a:xfrm>
            <a:off x="0" y="6480810"/>
            <a:ext cx="6100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*https://</a:t>
            </a:r>
            <a:r>
              <a:rPr lang="es-US" sz="1050" dirty="0" err="1">
                <a:latin typeface="Gotham-Light" panose="02000604040000020004" pitchFamily="2" charset="0"/>
              </a:rPr>
              <a:t>github.com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dgomezlechon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Ubereats.git</a:t>
            </a:r>
            <a:endParaRPr lang="es-US" sz="1050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9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541187-CC7F-E665-CE1A-E264AFC2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0175"/>
            <a:ext cx="6286500" cy="368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26F71-021F-AA09-54F0-18BCA42E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" y="3965575"/>
            <a:ext cx="5575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60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2CEEF50-132F-49B9-55B9-4FB92CE2EFB8}"/>
              </a:ext>
            </a:extLst>
          </p:cNvPr>
          <p:cNvSpPr txBox="1"/>
          <p:nvPr/>
        </p:nvSpPr>
        <p:spPr>
          <a:xfrm>
            <a:off x="864394" y="1020752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client_uuid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1,2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A510D1-C2C9-DEB9-BD2B-F1925F5D9CE9}"/>
              </a:ext>
            </a:extLst>
          </p:cNvPr>
          <p:cNvSpPr txBox="1"/>
          <p:nvPr/>
        </p:nvSpPr>
        <p:spPr>
          <a:xfrm>
            <a:off x="6965156" y="1297751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25AF8-ED0E-FACB-44E6-B031801015EA}"/>
              </a:ext>
            </a:extLst>
          </p:cNvPr>
          <p:cNvSpPr txBox="1"/>
          <p:nvPr/>
        </p:nvSpPr>
        <p:spPr>
          <a:xfrm>
            <a:off x="2827735" y="4714071"/>
            <a:ext cx="65365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>
                <a:solidFill>
                  <a:srgbClr val="04914C"/>
                </a:solidFill>
              </a:rPr>
              <a:t>select</a:t>
            </a:r>
            <a:r>
              <a:rPr lang="es-US" dirty="0">
                <a:solidFill>
                  <a:srgbClr val="04914C"/>
                </a:solidFill>
              </a:rPr>
              <a:t> 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,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count</a:t>
            </a:r>
            <a:r>
              <a:rPr lang="es-US" dirty="0">
                <a:solidFill>
                  <a:srgbClr val="04914C"/>
                </a:solidFill>
              </a:rPr>
              <a:t>(</a:t>
            </a:r>
            <a:r>
              <a:rPr lang="es-US" dirty="0" err="1">
                <a:solidFill>
                  <a:srgbClr val="04914C"/>
                </a:solidFill>
              </a:rPr>
              <a:t>distinct</a:t>
            </a:r>
            <a:r>
              <a:rPr lang="es-US" dirty="0">
                <a:solidFill>
                  <a:srgbClr val="04914C"/>
                </a:solidFill>
              </a:rPr>
              <a:t> case WHEN TIMESTAMPDIFF(DAY,eater_request_timestamp_utc,'2019-09-23')&gt;28 </a:t>
            </a:r>
          </a:p>
          <a:p>
            <a:r>
              <a:rPr lang="es-US" dirty="0">
                <a:solidFill>
                  <a:srgbClr val="04914C"/>
                </a:solidFill>
              </a:rPr>
              <a:t>    AND TIMESTAMPDIFF(DAY,eater_request_timestamp_utc,'2019-09-16')&lt;28</a:t>
            </a:r>
          </a:p>
          <a:p>
            <a:r>
              <a:rPr lang="es-US" dirty="0">
                <a:solidFill>
                  <a:srgbClr val="04914C"/>
                </a:solidFill>
              </a:rPr>
              <a:t>	</a:t>
            </a:r>
            <a:r>
              <a:rPr lang="es-US" dirty="0" err="1">
                <a:solidFill>
                  <a:srgbClr val="04914C"/>
                </a:solidFill>
              </a:rPr>
              <a:t>then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client_uuid</a:t>
            </a:r>
            <a:r>
              <a:rPr lang="es-US" dirty="0">
                <a:solidFill>
                  <a:srgbClr val="04914C"/>
                </a:solidFill>
              </a:rPr>
              <a:t> END )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from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orders</a:t>
            </a:r>
            <a:endParaRPr lang="es-US" dirty="0">
              <a:solidFill>
                <a:srgbClr val="04914C"/>
              </a:solidFill>
            </a:endParaRPr>
          </a:p>
          <a:p>
            <a:r>
              <a:rPr lang="es-US" dirty="0">
                <a:solidFill>
                  <a:srgbClr val="04914C"/>
                </a:solidFill>
              </a:rPr>
              <a:t>    WHERE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 = 2033;</a:t>
            </a:r>
          </a:p>
        </p:txBody>
      </p:sp>
    </p:spTree>
    <p:extLst>
      <p:ext uri="{BB962C8B-B14F-4D97-AF65-F5344CB8AC3E}">
        <p14:creationId xmlns:p14="http://schemas.microsoft.com/office/powerpoint/2010/main" val="530677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451197D-0557-8FCE-3F35-040257B6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5" y="0"/>
            <a:ext cx="9481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3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5016540" y="3198167"/>
            <a:ext cx="215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THANK </a:t>
            </a:r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YOU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18BEB9-9D33-F1B6-18BA-9BA63D47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CE0F4C-D996-4348-5A64-38F7CDEF7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8898"/>
          <a:stretch/>
        </p:blipFill>
        <p:spPr>
          <a:xfrm>
            <a:off x="1584090" y="833432"/>
            <a:ext cx="1195862" cy="758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2F86C3-60D1-331E-08A1-903A36EE3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3076" name="Picture 4" descr="catedral de cádiz 1[3] | laclasedeptdemontse">
            <a:extLst>
              <a:ext uri="{FF2B5EF4-FFF2-40B4-BE49-F238E27FC236}">
                <a16:creationId xmlns:a16="http://schemas.microsoft.com/office/drawing/2014/main" id="{768CC638-F04D-A763-9495-8CE2FDFBB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77F9CAB9-2127-96FB-E2C0-642944F8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B2D628-1869-EEFA-7642-5AFAEDFB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3627A08-3EDE-400F-3C03-15374A55EF21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370B24-2A98-AA4C-02AD-4A8B5109D430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9BB9E2-C51D-4E32-835B-8386037AFE26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280C9A-51E5-3775-9E91-CAF41B8B8B01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78BFAF-65BC-7008-FFB8-756B6D342F43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B422DF-E35B-69B7-87C0-4D1A67FFF5DE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7761063-686A-B10B-1584-B30C6F78F3A5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231C6D-5F31-F510-70D5-AB22196BFC3A}"/>
              </a:ext>
            </a:extLst>
          </p:cNvPr>
          <p:cNvSpPr txBox="1"/>
          <p:nvPr/>
        </p:nvSpPr>
        <p:spPr>
          <a:xfrm>
            <a:off x="802640" y="2644008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Valenciano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8C700F1-8D56-0191-1497-059653428333}"/>
              </a:ext>
            </a:extLst>
          </p:cNvPr>
          <p:cNvSpPr txBox="1"/>
          <p:nvPr/>
        </p:nvSpPr>
        <p:spPr>
          <a:xfrm>
            <a:off x="3398698" y="3522591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Ingeniería Industrial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2E7D26B-581F-692C-0D23-3E0B08120D1B}"/>
              </a:ext>
            </a:extLst>
          </p:cNvPr>
          <p:cNvSpPr txBox="1"/>
          <p:nvPr/>
        </p:nvSpPr>
        <p:spPr>
          <a:xfrm>
            <a:off x="661751" y="4436466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Master In</a:t>
            </a:r>
          </a:p>
          <a:p>
            <a:r>
              <a:rPr lang="es-US" dirty="0">
                <a:latin typeface="Gotham-Light" panose="02000604040000020004" pitchFamily="2" charset="0"/>
              </a:rPr>
              <a:t>Management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2CFCBB-5ED3-D544-70CF-347E89B1BF09}"/>
              </a:ext>
            </a:extLst>
          </p:cNvPr>
          <p:cNvSpPr txBox="1"/>
          <p:nvPr/>
        </p:nvSpPr>
        <p:spPr>
          <a:xfrm>
            <a:off x="3003919" y="5809205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Sales and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  <a:p>
            <a:r>
              <a:rPr lang="es-US" dirty="0">
                <a:latin typeface="Gotham-Light" panose="02000604040000020004" pitchFamily="2" charset="0"/>
              </a:rPr>
              <a:t>in Bloomberg</a:t>
            </a:r>
          </a:p>
        </p:txBody>
      </p: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0550B0A4-582F-A90E-8521-A72733C67AA6}"/>
              </a:ext>
            </a:extLst>
          </p:cNvPr>
          <p:cNvCxnSpPr>
            <a:cxnSpLocks/>
          </p:cNvCxnSpPr>
          <p:nvPr/>
        </p:nvCxnSpPr>
        <p:spPr>
          <a:xfrm>
            <a:off x="17544" y="2165077"/>
            <a:ext cx="4801780" cy="1988485"/>
          </a:xfrm>
          <a:prstGeom prst="curvedConnector3">
            <a:avLst>
              <a:gd name="adj1" fmla="val 55713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0ED6A382-FC8B-CE6A-48E7-4E129E470260}"/>
              </a:ext>
            </a:extLst>
          </p:cNvPr>
          <p:cNvCxnSpPr>
            <a:cxnSpLocks/>
          </p:cNvCxnSpPr>
          <p:nvPr/>
        </p:nvCxnSpPr>
        <p:spPr>
          <a:xfrm flipV="1">
            <a:off x="4819324" y="2622744"/>
            <a:ext cx="3633560" cy="1530818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curvado 28">
            <a:extLst>
              <a:ext uri="{FF2B5EF4-FFF2-40B4-BE49-F238E27FC236}">
                <a16:creationId xmlns:a16="http://schemas.microsoft.com/office/drawing/2014/main" id="{A2753A49-6CE8-C302-DC4A-8354C05033C1}"/>
              </a:ext>
            </a:extLst>
          </p:cNvPr>
          <p:cNvCxnSpPr>
            <a:cxnSpLocks/>
          </p:cNvCxnSpPr>
          <p:nvPr/>
        </p:nvCxnSpPr>
        <p:spPr>
          <a:xfrm rot="10800000">
            <a:off x="8412438" y="2634634"/>
            <a:ext cx="3779562" cy="1801832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138CC3B0-8208-9B9F-11C4-65F9BC399CA7}"/>
              </a:ext>
            </a:extLst>
          </p:cNvPr>
          <p:cNvCxnSpPr>
            <a:cxnSpLocks/>
          </p:cNvCxnSpPr>
          <p:nvPr/>
        </p:nvCxnSpPr>
        <p:spPr>
          <a:xfrm>
            <a:off x="0" y="4153562"/>
            <a:ext cx="5862082" cy="1657519"/>
          </a:xfrm>
          <a:prstGeom prst="curvedConnector3">
            <a:avLst/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2" descr="Patrimonio Industrial Arquitectónico: Mis dibujos industriales. El Mercado  de Colón de Valencia">
            <a:extLst>
              <a:ext uri="{FF2B5EF4-FFF2-40B4-BE49-F238E27FC236}">
                <a16:creationId xmlns:a16="http://schemas.microsoft.com/office/drawing/2014/main" id="{F9313715-E42F-F55D-AAA5-E2EBBB6E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69" b="89869" l="1938" r="98000">
                        <a14:foregroundMark x1="26625" y1="36245" x2="31250" y2="31266"/>
                        <a14:foregroundMark x1="31250" y1="31266" x2="33375" y2="24891"/>
                        <a14:foregroundMark x1="33375" y1="24891" x2="72125" y2="52664"/>
                        <a14:foregroundMark x1="72125" y1="52664" x2="72688" y2="53624"/>
                        <a14:foregroundMark x1="87813" y1="60000" x2="93125" y2="62009"/>
                        <a14:foregroundMark x1="93125" y1="62009" x2="92375" y2="70393"/>
                        <a14:foregroundMark x1="92375" y1="70393" x2="87688" y2="77642"/>
                        <a14:foregroundMark x1="87688" y1="77642" x2="81813" y2="81135"/>
                        <a14:foregroundMark x1="31000" y1="79738" x2="57500" y2="81485"/>
                        <a14:foregroundMark x1="57500" y1="81485" x2="57938" y2="81747"/>
                        <a14:foregroundMark x1="89688" y1="78515" x2="94875" y2="77380"/>
                        <a14:foregroundMark x1="94875" y1="77380" x2="95938" y2="76507"/>
                        <a14:foregroundMark x1="87000" y1="54498" x2="97563" y2="61485"/>
                        <a14:foregroundMark x1="4000" y1="33013" x2="14625" y2="82358"/>
                        <a14:foregroundMark x1="52750" y1="37642" x2="66063" y2="45764"/>
                        <a14:foregroundMark x1="52125" y1="33362" x2="52125" y2="33362"/>
                        <a14:foregroundMark x1="52375" y1="34236" x2="52375" y2="34236"/>
                        <a14:foregroundMark x1="1938" y1="27511" x2="4000" y2="33013"/>
                        <a14:foregroundMark x1="8375" y1="34498" x2="9813" y2="34236"/>
                        <a14:foregroundMark x1="9813" y1="33886" x2="12750" y2="34760"/>
                        <a14:foregroundMark x1="64813" y1="45240" x2="72500" y2="47860"/>
                        <a14:foregroundMark x1="89875" y1="53362" x2="98000" y2="51878"/>
                        <a14:foregroundMark x1="93000" y1="51878" x2="96750" y2="50393"/>
                        <a14:foregroundMark x1="26500" y1="36419" x2="30875" y2="28472"/>
                        <a14:foregroundMark x1="44188" y1="21048" x2="44188" y2="21048"/>
                        <a14:foregroundMark x1="23563" y1="32751" x2="23563" y2="32751"/>
                        <a14:foregroundMark x1="52438" y1="31703" x2="52438" y2="31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16" y="3762234"/>
            <a:ext cx="2764465" cy="19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curvado 31">
            <a:extLst>
              <a:ext uri="{FF2B5EF4-FFF2-40B4-BE49-F238E27FC236}">
                <a16:creationId xmlns:a16="http://schemas.microsoft.com/office/drawing/2014/main" id="{DFD30671-5183-1D4D-876B-B3D6094A6E9E}"/>
              </a:ext>
            </a:extLst>
          </p:cNvPr>
          <p:cNvCxnSpPr>
            <a:cxnSpLocks/>
          </p:cNvCxnSpPr>
          <p:nvPr/>
        </p:nvCxnSpPr>
        <p:spPr>
          <a:xfrm>
            <a:off x="5862082" y="5811081"/>
            <a:ext cx="6652647" cy="1056970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335665C6-85C8-D9BF-6738-1ACA6E27D32E}"/>
              </a:ext>
            </a:extLst>
          </p:cNvPr>
          <p:cNvSpPr/>
          <p:nvPr/>
        </p:nvSpPr>
        <p:spPr>
          <a:xfrm>
            <a:off x="1319766" y="2259193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A659B86-8213-A572-E0A8-4A6C00DC0630}"/>
              </a:ext>
            </a:extLst>
          </p:cNvPr>
          <p:cNvSpPr/>
          <p:nvPr/>
        </p:nvSpPr>
        <p:spPr>
          <a:xfrm>
            <a:off x="4462728" y="4061135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34ABC82-F521-B60A-ECCA-CC444C60F8D5}"/>
              </a:ext>
            </a:extLst>
          </p:cNvPr>
          <p:cNvSpPr/>
          <p:nvPr/>
        </p:nvSpPr>
        <p:spPr>
          <a:xfrm>
            <a:off x="8603758" y="2563131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9BFE2B2-9F73-C589-73F4-847F602D7836}"/>
              </a:ext>
            </a:extLst>
          </p:cNvPr>
          <p:cNvSpPr/>
          <p:nvPr/>
        </p:nvSpPr>
        <p:spPr>
          <a:xfrm>
            <a:off x="1328104" y="4191542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44F2E67-AE78-CCFE-1579-70FDC12C558C}"/>
              </a:ext>
            </a:extLst>
          </p:cNvPr>
          <p:cNvSpPr/>
          <p:nvPr/>
        </p:nvSpPr>
        <p:spPr>
          <a:xfrm>
            <a:off x="4412511" y="5602196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03C740-E152-A75B-29B4-DF6CEF638BED}"/>
              </a:ext>
            </a:extLst>
          </p:cNvPr>
          <p:cNvSpPr txBox="1"/>
          <p:nvPr/>
        </p:nvSpPr>
        <p:spPr>
          <a:xfrm>
            <a:off x="7341670" y="2926912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Marketing en </a:t>
            </a:r>
            <a:r>
              <a:rPr lang="es-US" dirty="0" err="1">
                <a:latin typeface="Gotham-Light" panose="02000604040000020004" pitchFamily="2" charset="0"/>
              </a:rPr>
              <a:t>L’oreal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A90BC70-6D47-64EC-CAC4-D727CC619FEF}"/>
              </a:ext>
            </a:extLst>
          </p:cNvPr>
          <p:cNvSpPr/>
          <p:nvPr/>
        </p:nvSpPr>
        <p:spPr>
          <a:xfrm>
            <a:off x="7499017" y="5822268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70A150-C4F6-84FF-5758-F6500F980DB4}"/>
              </a:ext>
            </a:extLst>
          </p:cNvPr>
          <p:cNvSpPr txBox="1"/>
          <p:nvPr/>
        </p:nvSpPr>
        <p:spPr>
          <a:xfrm>
            <a:off x="6593961" y="5072215"/>
            <a:ext cx="216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Data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 err="1">
                <a:latin typeface="Gotham-Light" panose="02000604040000020004" pitchFamily="2" charset="0"/>
              </a:rPr>
              <a:t>Ironhack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81B2F43-A97C-87E4-4EE5-831B1EC2ED26}"/>
              </a:ext>
            </a:extLst>
          </p:cNvPr>
          <p:cNvSpPr/>
          <p:nvPr/>
        </p:nvSpPr>
        <p:spPr>
          <a:xfrm>
            <a:off x="748853" y="90603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51DEC042-16B1-CF0D-FD18-20631A41643C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5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1842729" y="925499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34" name="Picture 2" descr="Imágenes de Mano Con Celular | Vectores, fotos de stock y PSD gratuitos">
            <a:extLst>
              <a:ext uri="{FF2B5EF4-FFF2-40B4-BE49-F238E27FC236}">
                <a16:creationId xmlns:a16="http://schemas.microsoft.com/office/drawing/2014/main" id="{47CE4114-89FD-6080-3300-1C195B2C8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3700" l="280" r="89923">
                        <a14:foregroundMark x1="4689" y1="79650" x2="16095" y2="75350"/>
                        <a14:foregroundMark x1="280" y1="93700" x2="2869" y2="93150"/>
                        <a14:foregroundMark x1="38628" y1="26300" x2="48635" y2="55150"/>
                        <a14:foregroundMark x1="48635" y1="55150" x2="55703" y2="64650"/>
                        <a14:foregroundMark x1="39118" y1="65550" x2="60042" y2="35200"/>
                        <a14:foregroundMark x1="60042" y1="35200" x2="62141" y2="26500"/>
                        <a14:foregroundMark x1="62141" y1="26500" x2="59482" y2="60150"/>
                        <a14:foregroundMark x1="59482" y1="60150" x2="48146" y2="31950"/>
                        <a14:foregroundMark x1="48146" y1="31950" x2="40658" y2="27350"/>
                        <a14:foregroundMark x1="40658" y1="27350" x2="52624" y2="23550"/>
                        <a14:foregroundMark x1="52624" y1="23550" x2="65080" y2="23700"/>
                        <a14:foregroundMark x1="65080" y1="23700" x2="65290" y2="2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90" r="19806" b="3405"/>
          <a:stretch/>
        </p:blipFill>
        <p:spPr bwMode="auto">
          <a:xfrm flipH="1">
            <a:off x="7633590" y="1819815"/>
            <a:ext cx="4569638" cy="63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48FEC74-FE7F-4AAD-F065-D230B4ACD8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752" y="2836686"/>
            <a:ext cx="1151909" cy="11519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BD3FC620-382D-858C-EDBD-BE61806B4DD1}"/>
              </a:ext>
            </a:extLst>
          </p:cNvPr>
          <p:cNvSpPr/>
          <p:nvPr/>
        </p:nvSpPr>
        <p:spPr>
          <a:xfrm>
            <a:off x="8478669" y="2641977"/>
            <a:ext cx="1450077" cy="1541329"/>
          </a:xfrm>
          <a:prstGeom prst="roundRect">
            <a:avLst/>
          </a:prstGeom>
          <a:noFill/>
          <a:ln w="0"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AF205B5-DFE8-0F64-3C1E-FD33AE425386}"/>
              </a:ext>
            </a:extLst>
          </p:cNvPr>
          <p:cNvSpPr txBox="1"/>
          <p:nvPr/>
        </p:nvSpPr>
        <p:spPr>
          <a:xfrm>
            <a:off x="8108434" y="4378015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DISCOUNTED CASH FLOW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48E1563-8E92-334A-9E4E-3B2DDC764DCC}"/>
              </a:ext>
            </a:extLst>
          </p:cNvPr>
          <p:cNvSpPr/>
          <p:nvPr/>
        </p:nvSpPr>
        <p:spPr>
          <a:xfrm>
            <a:off x="8349756" y="4748170"/>
            <a:ext cx="1765052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CALCULATOR</a:t>
            </a:r>
          </a:p>
        </p:txBody>
      </p:sp>
      <p:sp>
        <p:nvSpPr>
          <p:cNvPr id="39" name="Flecha abajo 38">
            <a:extLst>
              <a:ext uri="{FF2B5EF4-FFF2-40B4-BE49-F238E27FC236}">
                <a16:creationId xmlns:a16="http://schemas.microsoft.com/office/drawing/2014/main" id="{61975CB0-EA26-005F-4EAC-97C59363D7B8}"/>
              </a:ext>
            </a:extLst>
          </p:cNvPr>
          <p:cNvSpPr/>
          <p:nvPr/>
        </p:nvSpPr>
        <p:spPr>
          <a:xfrm rot="10800000">
            <a:off x="8906049" y="5323829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2168627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467607" y="2825471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B7F088-262F-2D6D-0DD7-70A65834E44B}"/>
              </a:ext>
            </a:extLst>
          </p:cNvPr>
          <p:cNvSpPr txBox="1"/>
          <p:nvPr/>
        </p:nvSpPr>
        <p:spPr>
          <a:xfrm>
            <a:off x="465221" y="3389982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Web </a:t>
            </a:r>
            <a:r>
              <a:rPr lang="es-US" dirty="0" err="1">
                <a:latin typeface="Gotham-Light" panose="02000604040000020004" pitchFamily="2" charset="0"/>
              </a:rPr>
              <a:t>Scrapping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BDA1DDE-43FC-91FF-3141-869EFB439F21}"/>
              </a:ext>
            </a:extLst>
          </p:cNvPr>
          <p:cNvSpPr txBox="1"/>
          <p:nvPr/>
        </p:nvSpPr>
        <p:spPr>
          <a:xfrm>
            <a:off x="465221" y="4008683"/>
            <a:ext cx="456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BQL (Bloomberg </a:t>
            </a:r>
            <a:r>
              <a:rPr lang="es-US" dirty="0" err="1">
                <a:latin typeface="Gotham-Light" panose="02000604040000020004" pitchFamily="2" charset="0"/>
              </a:rPr>
              <a:t>Query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Language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2F4310C-69D0-FD40-9C4B-B7B5922124D2}"/>
              </a:ext>
            </a:extLst>
          </p:cNvPr>
          <p:cNvSpPr txBox="1"/>
          <p:nvPr/>
        </p:nvSpPr>
        <p:spPr>
          <a:xfrm>
            <a:off x="465221" y="4643646"/>
            <a:ext cx="315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Python (Pandas and </a:t>
            </a:r>
            <a:r>
              <a:rPr lang="es-US" dirty="0" err="1">
                <a:latin typeface="Gotham-Light" panose="02000604040000020004" pitchFamily="2" charset="0"/>
              </a:rPr>
              <a:t>other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libraries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34B3D8A-228A-270E-8465-4358E4D6BA5E}"/>
              </a:ext>
            </a:extLst>
          </p:cNvPr>
          <p:cNvSpPr txBox="1"/>
          <p:nvPr/>
        </p:nvSpPr>
        <p:spPr>
          <a:xfrm>
            <a:off x="465221" y="553319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Streamlit</a:t>
            </a:r>
            <a:r>
              <a:rPr lang="es-US" dirty="0">
                <a:latin typeface="Gotham-Light" panose="02000604040000020004" pitchFamily="2" charset="0"/>
              </a:rPr>
              <a:t> App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>
            <a:extLst>
              <a:ext uri="{FF2B5EF4-FFF2-40B4-BE49-F238E27FC236}">
                <a16:creationId xmlns:a16="http://schemas.microsoft.com/office/drawing/2014/main" id="{3769771C-F242-A18D-DE85-BBD9E19665D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4914C">
                <a:tint val="45000"/>
                <a:satMod val="400000"/>
              </a:srgbClr>
            </a:duotone>
          </a:blip>
          <a:srcRect l="14105" t="27075" r="21693" b="16518"/>
          <a:stretch/>
        </p:blipFill>
        <p:spPr>
          <a:xfrm>
            <a:off x="5879938" y="3662242"/>
            <a:ext cx="863762" cy="883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8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185383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Business </a:t>
            </a:r>
            <a:r>
              <a:rPr lang="es-US" sz="2400" dirty="0" err="1">
                <a:latin typeface="Gotham-Medium" panose="02000604040000020004" pitchFamily="2" charset="0"/>
              </a:rPr>
              <a:t>Structure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1482359" y="4014606"/>
            <a:ext cx="9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Uber Eats on Behance">
            <a:extLst>
              <a:ext uri="{FF2B5EF4-FFF2-40B4-BE49-F238E27FC236}">
                <a16:creationId xmlns:a16="http://schemas.microsoft.com/office/drawing/2014/main" id="{4D2F4E45-CC4F-23BC-C166-5C81DEB46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9182011" y="2521418"/>
            <a:ext cx="1581464" cy="13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rgaret Liu Design Portfolio">
            <a:extLst>
              <a:ext uri="{FF2B5EF4-FFF2-40B4-BE49-F238E27FC236}">
                <a16:creationId xmlns:a16="http://schemas.microsoft.com/office/drawing/2014/main" id="{A2D5CE9F-5C36-7023-F099-5664867D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750" y="2528075"/>
            <a:ext cx="1042709" cy="13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Uber Eats Bag Png, Transparent Png - vhv">
            <a:extLst>
              <a:ext uri="{FF2B5EF4-FFF2-40B4-BE49-F238E27FC236}">
                <a16:creationId xmlns:a16="http://schemas.microsoft.com/office/drawing/2014/main" id="{BF638A2B-DC5D-BB99-9978-09A0D0E0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20" b="92512" l="10000" r="90000">
                        <a14:foregroundMark x1="27558" y1="92356" x2="43605" y2="92512"/>
                        <a14:foregroundMark x1="43605" y1="92512" x2="69767" y2="91420"/>
                        <a14:foregroundMark x1="43256" y1="16849" x2="43256" y2="16849"/>
                        <a14:foregroundMark x1="43023" y1="24805" x2="43023" y2="24805"/>
                        <a14:foregroundMark x1="49070" y1="7020" x2="49070" y2="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208" y="6858000"/>
            <a:ext cx="1581465" cy="11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5799B6B2-8682-5ACC-E404-831AF756F233}"/>
              </a:ext>
            </a:extLst>
          </p:cNvPr>
          <p:cNvSpPr/>
          <p:nvPr/>
        </p:nvSpPr>
        <p:spPr>
          <a:xfrm>
            <a:off x="1206434" y="2445512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1CE44A87-6F58-2DC3-5FF2-B23851619EA8}"/>
              </a:ext>
            </a:extLst>
          </p:cNvPr>
          <p:cNvSpPr/>
          <p:nvPr/>
        </p:nvSpPr>
        <p:spPr>
          <a:xfrm>
            <a:off x="5091523" y="246468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89DE8E2C-683B-310D-5B62-FCAE11737A03}"/>
              </a:ext>
            </a:extLst>
          </p:cNvPr>
          <p:cNvSpPr/>
          <p:nvPr/>
        </p:nvSpPr>
        <p:spPr>
          <a:xfrm>
            <a:off x="9182009" y="249207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232E2A-D1AC-2205-7EC9-AEA4C6CFEFFD}"/>
              </a:ext>
            </a:extLst>
          </p:cNvPr>
          <p:cNvSpPr txBox="1"/>
          <p:nvPr/>
        </p:nvSpPr>
        <p:spPr>
          <a:xfrm>
            <a:off x="5091523" y="4001415"/>
            <a:ext cx="15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Restaurants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6CDC9F6-926D-9A53-4960-6C304CA770FC}"/>
              </a:ext>
            </a:extLst>
          </p:cNvPr>
          <p:cNvSpPr txBox="1"/>
          <p:nvPr/>
        </p:nvSpPr>
        <p:spPr>
          <a:xfrm>
            <a:off x="9392478" y="4041996"/>
            <a:ext cx="119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" name="Flecha izquierda y derecha 4">
            <a:extLst>
              <a:ext uri="{FF2B5EF4-FFF2-40B4-BE49-F238E27FC236}">
                <a16:creationId xmlns:a16="http://schemas.microsoft.com/office/drawing/2014/main" id="{36AF178D-A4D5-9FCA-DFC5-17D1C4D44AB0}"/>
              </a:ext>
            </a:extLst>
          </p:cNvPr>
          <p:cNvSpPr/>
          <p:nvPr/>
        </p:nvSpPr>
        <p:spPr>
          <a:xfrm>
            <a:off x="3539922" y="2873706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Flecha izquierda y derecha 34">
            <a:extLst>
              <a:ext uri="{FF2B5EF4-FFF2-40B4-BE49-F238E27FC236}">
                <a16:creationId xmlns:a16="http://schemas.microsoft.com/office/drawing/2014/main" id="{7F705498-018D-903C-B149-3A27507536B1}"/>
              </a:ext>
            </a:extLst>
          </p:cNvPr>
          <p:cNvSpPr/>
          <p:nvPr/>
        </p:nvSpPr>
        <p:spPr>
          <a:xfrm>
            <a:off x="7534043" y="2857242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5543252-858B-9799-FB48-CB78A9B9FAF3}"/>
              </a:ext>
            </a:extLst>
          </p:cNvPr>
          <p:cNvCxnSpPr/>
          <p:nvPr/>
        </p:nvCxnSpPr>
        <p:spPr>
          <a:xfrm>
            <a:off x="501551" y="4533039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38EF633-7FAE-2FD4-A7F5-1DFCFCF69F93}"/>
              </a:ext>
            </a:extLst>
          </p:cNvPr>
          <p:cNvSpPr txBox="1"/>
          <p:nvPr/>
        </p:nvSpPr>
        <p:spPr>
          <a:xfrm>
            <a:off x="6696842" y="5062570"/>
            <a:ext cx="376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Restaurants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70A725F-7F41-3C33-6C50-B425DFBF34E2}"/>
              </a:ext>
            </a:extLst>
          </p:cNvPr>
          <p:cNvSpPr txBox="1"/>
          <p:nvPr/>
        </p:nvSpPr>
        <p:spPr>
          <a:xfrm>
            <a:off x="6696842" y="5678268"/>
            <a:ext cx="258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60F4400-19E1-B4D7-6725-54502D56FD17}"/>
              </a:ext>
            </a:extLst>
          </p:cNvPr>
          <p:cNvSpPr txBox="1"/>
          <p:nvPr/>
        </p:nvSpPr>
        <p:spPr>
          <a:xfrm>
            <a:off x="2468458" y="5477957"/>
            <a:ext cx="177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Launch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day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9" name="Gráfico 8" descr="Store contorno">
            <a:extLst>
              <a:ext uri="{FF2B5EF4-FFF2-40B4-BE49-F238E27FC236}">
                <a16:creationId xmlns:a16="http://schemas.microsoft.com/office/drawing/2014/main" id="{2C0E00E1-0397-41E2-DA4A-56BDB577AB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2439" y="7266695"/>
            <a:ext cx="914400" cy="914400"/>
          </a:xfrm>
          <a:prstGeom prst="rect">
            <a:avLst/>
          </a:prstGeom>
        </p:spPr>
      </p:pic>
      <p:pic>
        <p:nvPicPr>
          <p:cNvPr id="11" name="Gráfico 10" descr="Waiter male con relleno sólido">
            <a:extLst>
              <a:ext uri="{FF2B5EF4-FFF2-40B4-BE49-F238E27FC236}">
                <a16:creationId xmlns:a16="http://schemas.microsoft.com/office/drawing/2014/main" id="{D6A7DABC-8DE2-D002-93B0-363DCB1E5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13444" y="2521418"/>
            <a:ext cx="1204643" cy="1204643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60DE9F28-382E-1AF2-58F6-C3F36798529B}"/>
              </a:ext>
            </a:extLst>
          </p:cNvPr>
          <p:cNvSpPr/>
          <p:nvPr/>
        </p:nvSpPr>
        <p:spPr>
          <a:xfrm>
            <a:off x="5422009" y="4786567"/>
            <a:ext cx="233726" cy="1814973"/>
          </a:xfrm>
          <a:prstGeom prst="leftBrace">
            <a:avLst/>
          </a:prstGeom>
          <a:ln w="22225">
            <a:solidFill>
              <a:srgbClr val="0491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3520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6673601" y="2391038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116,979</a:t>
            </a:r>
            <a:r>
              <a:rPr lang="es-US" dirty="0">
                <a:latin typeface="Gotham-Light" panose="02000604040000020004" pitchFamily="2" charset="0"/>
              </a:rPr>
              <a:t> (2018) 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63E04C4-9E61-D0F9-9F16-40D20DCE7D37}"/>
              </a:ext>
            </a:extLst>
          </p:cNvPr>
          <p:cNvSpPr txBox="1"/>
          <p:nvPr/>
        </p:nvSpPr>
        <p:spPr>
          <a:xfrm>
            <a:off x="465221" y="1896699"/>
            <a:ext cx="118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Cádiz</a:t>
            </a:r>
          </a:p>
        </p:txBody>
      </p:sp>
      <p:pic>
        <p:nvPicPr>
          <p:cNvPr id="12290" name="Picture 2" descr="Mapa mudo de la Provincia de Cádiz - Tamaño completo | Gifex">
            <a:extLst>
              <a:ext uri="{FF2B5EF4-FFF2-40B4-BE49-F238E27FC236}">
                <a16:creationId xmlns:a16="http://schemas.microsoft.com/office/drawing/2014/main" id="{06BB5EB7-D8D5-6808-0C47-04976825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03" y="2628894"/>
            <a:ext cx="2086333" cy="199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pa turístico de la ciudad de Cádiz - Tamaño completo | Gifex">
            <a:extLst>
              <a:ext uri="{FF2B5EF4-FFF2-40B4-BE49-F238E27FC236}">
                <a16:creationId xmlns:a16="http://schemas.microsoft.com/office/drawing/2014/main" id="{7A187A08-93D3-28A0-99B6-203D5E82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00" b="96615" l="1680" r="97280">
                        <a14:foregroundMark x1="6560" y1="73769" x2="5040" y2="57000"/>
                        <a14:foregroundMark x1="5040" y1="57000" x2="11520" y2="39077"/>
                        <a14:foregroundMark x1="11520" y1="39077" x2="16480" y2="32077"/>
                        <a14:foregroundMark x1="16480" y1="32077" x2="20400" y2="29154"/>
                        <a14:foregroundMark x1="30160" y1="11231" x2="64880" y2="6231"/>
                        <a14:foregroundMark x1="64880" y1="6231" x2="81680" y2="6692"/>
                        <a14:foregroundMark x1="81680" y1="6692" x2="90000" y2="15615"/>
                        <a14:foregroundMark x1="90000" y1="15615" x2="91200" y2="31231"/>
                        <a14:foregroundMark x1="96000" y1="32077" x2="96000" y2="5385"/>
                        <a14:foregroundMark x1="96000" y1="5385" x2="41600" y2="3154"/>
                        <a14:foregroundMark x1="49600" y1="17308" x2="66880" y2="12077"/>
                        <a14:foregroundMark x1="66880" y1="12077" x2="84320" y2="2308"/>
                        <a14:foregroundMark x1="84320" y1="2308" x2="97280" y2="2923"/>
                        <a14:foregroundMark x1="29520" y1="96846" x2="29520" y2="96846"/>
                        <a14:foregroundMark x1="33360" y1="87077" x2="33360" y2="87077"/>
                        <a14:foregroundMark x1="12160" y1="66615" x2="3840" y2="69000"/>
                        <a14:foregroundMark x1="5760" y1="52000" x2="1680" y2="56231"/>
                        <a14:foregroundMark x1="52000" y1="14769" x2="63280" y2="2538"/>
                        <a14:foregroundMark x1="52800" y1="2000" x2="92080" y2="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74" y="2628894"/>
            <a:ext cx="2012996" cy="209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9F33630-D686-D49E-3907-1391EE459811}"/>
              </a:ext>
            </a:extLst>
          </p:cNvPr>
          <p:cNvSpPr txBox="1"/>
          <p:nvPr/>
        </p:nvSpPr>
        <p:spPr>
          <a:xfrm>
            <a:off x="6673600" y="2895849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Target </a:t>
            </a:r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: </a:t>
            </a:r>
            <a:r>
              <a:rPr lang="es-US" b="1" dirty="0">
                <a:latin typeface="Gotham-Light" panose="02000604040000020004" pitchFamily="2" charset="0"/>
              </a:rPr>
              <a:t>34,185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age</a:t>
            </a:r>
            <a:r>
              <a:rPr lang="es-US" dirty="0">
                <a:latin typeface="Gotham-Light" panose="02000604040000020004" pitchFamily="2" charset="0"/>
              </a:rPr>
              <a:t> 18-38)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3463E9F-5143-041D-BE3E-A67C2C838E87}"/>
              </a:ext>
            </a:extLst>
          </p:cNvPr>
          <p:cNvSpPr txBox="1"/>
          <p:nvPr/>
        </p:nvSpPr>
        <p:spPr>
          <a:xfrm>
            <a:off x="6673599" y="3513522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Max </a:t>
            </a:r>
            <a:r>
              <a:rPr lang="es-US" dirty="0" err="1">
                <a:latin typeface="Gotham-Light" panose="02000604040000020004" pitchFamily="2" charset="0"/>
              </a:rPr>
              <a:t>distance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bike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20/25 </a:t>
            </a:r>
            <a:r>
              <a:rPr lang="es-US" b="1" dirty="0" err="1">
                <a:latin typeface="Gotham-Light" panose="02000604040000020004" pitchFamily="2" charset="0"/>
              </a:rPr>
              <a:t>mins</a:t>
            </a:r>
            <a:endParaRPr lang="es-US" b="1" dirty="0">
              <a:latin typeface="Gotham-Light" panose="02000604040000020004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6089569-42F9-5270-2A4D-2CD5CF4303B3}"/>
              </a:ext>
            </a:extLst>
          </p:cNvPr>
          <p:cNvSpPr txBox="1"/>
          <p:nvPr/>
        </p:nvSpPr>
        <p:spPr>
          <a:xfrm>
            <a:off x="6701341" y="4060495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salary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16,572 €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year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CDF50F-E756-F6A4-5AB1-66DF3322E608}"/>
              </a:ext>
            </a:extLst>
          </p:cNvPr>
          <p:cNvSpPr txBox="1"/>
          <p:nvPr/>
        </p:nvSpPr>
        <p:spPr>
          <a:xfrm>
            <a:off x="6701340" y="4614361"/>
            <a:ext cx="4399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Important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city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events</a:t>
            </a:r>
            <a:r>
              <a:rPr lang="es-US" dirty="0">
                <a:latin typeface="Gotham-Light" panose="02000604040000020004" pitchFamily="2" charset="0"/>
              </a:rPr>
              <a:t>:</a:t>
            </a:r>
          </a:p>
          <a:p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dirty="0" err="1">
                <a:latin typeface="Gotham-Light" panose="02000604040000020004" pitchFamily="2" charset="0"/>
              </a:rPr>
              <a:t>Pestiñá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January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Carnaval  (</a:t>
            </a:r>
            <a:r>
              <a:rPr lang="es-US" dirty="0" err="1">
                <a:latin typeface="Gotham-Light" panose="02000604040000020004" pitchFamily="2" charset="0"/>
              </a:rPr>
              <a:t>February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b="1" dirty="0">
                <a:latin typeface="Gotham-Light" panose="02000604040000020004" pitchFamily="2" charset="0"/>
              </a:rPr>
              <a:t>Semana santa (14-21 April)</a:t>
            </a:r>
            <a:r>
              <a:rPr lang="es-US" dirty="0">
                <a:latin typeface="Gotham-Light" panose="02000604040000020004" pitchFamily="2" charset="0"/>
              </a:rPr>
              <a:t>	</a:t>
            </a:r>
          </a:p>
        </p:txBody>
      </p: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81FEB3CC-03CD-6457-CBDE-0401E7FE2D36}"/>
              </a:ext>
            </a:extLst>
          </p:cNvPr>
          <p:cNvSpPr/>
          <p:nvPr/>
        </p:nvSpPr>
        <p:spPr>
          <a:xfrm>
            <a:off x="3307009" y="2405275"/>
            <a:ext cx="2367488" cy="2394721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2294" name="Picture 6" descr="Madrid: a Guide for Getting Around in the City | Uber">
            <a:extLst>
              <a:ext uri="{FF2B5EF4-FFF2-40B4-BE49-F238E27FC236}">
                <a16:creationId xmlns:a16="http://schemas.microsoft.com/office/drawing/2014/main" id="{3A8D0145-7E7A-7728-8CB3-E7ADEC6BD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1" t="20582" r="28661"/>
          <a:stretch/>
        </p:blipFill>
        <p:spPr bwMode="auto">
          <a:xfrm>
            <a:off x="1429830" y="4946172"/>
            <a:ext cx="1388984" cy="10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1C75E5CD-02D5-7B8F-51FA-6937A5C8A324}"/>
              </a:ext>
            </a:extLst>
          </p:cNvPr>
          <p:cNvSpPr txBox="1"/>
          <p:nvPr/>
        </p:nvSpPr>
        <p:spPr>
          <a:xfrm>
            <a:off x="580769" y="5983921"/>
            <a:ext cx="310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Uber </a:t>
            </a:r>
            <a:r>
              <a:rPr lang="es-US" dirty="0" err="1">
                <a:latin typeface="Gotham-Light" panose="02000604040000020004" pitchFamily="2" charset="0"/>
              </a:rPr>
              <a:t>rides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already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present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12296" name="Picture 8" descr="Indian food delivery giant Zomato doubles revenue on quadrupled loss |  KrASIA">
            <a:extLst>
              <a:ext uri="{FF2B5EF4-FFF2-40B4-BE49-F238E27FC236}">
                <a16:creationId xmlns:a16="http://schemas.microsoft.com/office/drawing/2014/main" id="{B54C906D-80F0-F5EF-773B-2FAA4E47B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9841" b="79245" l="25110" r="79264">
                        <a14:foregroundMark x1="41172" y1="20638" x2="40703" y2="28190"/>
                        <a14:foregroundMark x1="40703" y1="28190" x2="40273" y2="29167"/>
                        <a14:foregroundMark x1="44922" y1="37109" x2="50664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41" t="12416" r="13967" b="13329"/>
          <a:stretch/>
        </p:blipFill>
        <p:spPr bwMode="auto">
          <a:xfrm>
            <a:off x="3835896" y="4971462"/>
            <a:ext cx="1680179" cy="11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CAF35C2-1F91-BF47-900F-2E51D1FECA6B}"/>
              </a:ext>
            </a:extLst>
          </p:cNvPr>
          <p:cNvSpPr txBox="1"/>
          <p:nvPr/>
        </p:nvSpPr>
        <p:spPr>
          <a:xfrm>
            <a:off x="3508187" y="6052881"/>
            <a:ext cx="236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Delivery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competitors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6D0E943-7FFC-6A42-4D42-7A2B1DB01136}"/>
              </a:ext>
            </a:extLst>
          </p:cNvPr>
          <p:cNvSpPr txBox="1"/>
          <p:nvPr/>
        </p:nvSpPr>
        <p:spPr>
          <a:xfrm>
            <a:off x="465221" y="1853835"/>
            <a:ext cx="203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Metrics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118C87C-D3A3-9B38-8C93-3A297B1D254D}"/>
              </a:ext>
            </a:extLst>
          </p:cNvPr>
          <p:cNvSpPr txBox="1"/>
          <p:nvPr/>
        </p:nvSpPr>
        <p:spPr>
          <a:xfrm>
            <a:off x="1210841" y="2428598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33" name="Picture 2" descr="Uber Eats on Behance">
            <a:extLst>
              <a:ext uri="{FF2B5EF4-FFF2-40B4-BE49-F238E27FC236}">
                <a16:creationId xmlns:a16="http://schemas.microsoft.com/office/drawing/2014/main" id="{D762269C-86B4-A3C7-B40E-AB6A60613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337696" y="5037272"/>
            <a:ext cx="914932" cy="75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Margaret Liu Design Portfolio">
            <a:extLst>
              <a:ext uri="{FF2B5EF4-FFF2-40B4-BE49-F238E27FC236}">
                <a16:creationId xmlns:a16="http://schemas.microsoft.com/office/drawing/2014/main" id="{1E68F2C8-4A9B-BE3A-0B95-9CFB785C9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1" y="2651370"/>
            <a:ext cx="527143" cy="65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A36169E8-B3F4-9AF3-1D28-E499A24440B5}"/>
              </a:ext>
            </a:extLst>
          </p:cNvPr>
          <p:cNvSpPr txBox="1"/>
          <p:nvPr/>
        </p:nvSpPr>
        <p:spPr>
          <a:xfrm>
            <a:off x="4908671" y="-427996"/>
            <a:ext cx="15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Restaurants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7076104-1C1D-6262-D51D-5A89D4CF62CB}"/>
              </a:ext>
            </a:extLst>
          </p:cNvPr>
          <p:cNvSpPr txBox="1"/>
          <p:nvPr/>
        </p:nvSpPr>
        <p:spPr>
          <a:xfrm>
            <a:off x="9209626" y="-387415"/>
            <a:ext cx="119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37" name="Gráfico 36" descr="Waiter male con relleno sólido">
            <a:extLst>
              <a:ext uri="{FF2B5EF4-FFF2-40B4-BE49-F238E27FC236}">
                <a16:creationId xmlns:a16="http://schemas.microsoft.com/office/drawing/2014/main" id="{3DD31F97-CD86-F504-5DB1-B9A8F039C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221" y="3786871"/>
            <a:ext cx="659883" cy="65988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1F8EB2A-F494-0713-7939-1B9293BD4F37}"/>
              </a:ext>
            </a:extLst>
          </p:cNvPr>
          <p:cNvSpPr txBox="1"/>
          <p:nvPr/>
        </p:nvSpPr>
        <p:spPr>
          <a:xfrm>
            <a:off x="1210841" y="2934759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basket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4B3AC55-4F5F-7486-8346-031063921709}"/>
              </a:ext>
            </a:extLst>
          </p:cNvPr>
          <p:cNvSpPr txBox="1"/>
          <p:nvPr/>
        </p:nvSpPr>
        <p:spPr>
          <a:xfrm>
            <a:off x="1210841" y="3569924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Restaurants/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CB46C57-EC40-F9DF-1D59-0917E42A7E55}"/>
              </a:ext>
            </a:extLst>
          </p:cNvPr>
          <p:cNvSpPr txBox="1"/>
          <p:nvPr/>
        </p:nvSpPr>
        <p:spPr>
          <a:xfrm>
            <a:off x="1210841" y="4076085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2659F80-547D-0BCA-46CA-921C6C4F95F9}"/>
              </a:ext>
            </a:extLst>
          </p:cNvPr>
          <p:cNvSpPr txBox="1"/>
          <p:nvPr/>
        </p:nvSpPr>
        <p:spPr>
          <a:xfrm>
            <a:off x="1210841" y="4740055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</a:t>
            </a:r>
            <a:r>
              <a:rPr lang="es-US" dirty="0" err="1">
                <a:latin typeface="Gotham-Light" panose="02000604040000020004" pitchFamily="2" charset="0"/>
              </a:rPr>
              <a:t>couriers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2158FC3-BE78-FE43-1131-76B868999FAA}"/>
              </a:ext>
            </a:extLst>
          </p:cNvPr>
          <p:cNvSpPr txBox="1"/>
          <p:nvPr/>
        </p:nvSpPr>
        <p:spPr>
          <a:xfrm>
            <a:off x="1210841" y="5246216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hour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3D8331F-2DF0-DEC2-70E1-73E9C02BED61}"/>
              </a:ext>
            </a:extLst>
          </p:cNvPr>
          <p:cNvSpPr txBox="1"/>
          <p:nvPr/>
        </p:nvSpPr>
        <p:spPr>
          <a:xfrm>
            <a:off x="1238149" y="5814460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863DEC61-9CCB-9200-D0BD-761A62C3F2E8}"/>
              </a:ext>
            </a:extLst>
          </p:cNvPr>
          <p:cNvSpPr/>
          <p:nvPr/>
        </p:nvSpPr>
        <p:spPr>
          <a:xfrm>
            <a:off x="337696" y="2413884"/>
            <a:ext cx="3706070" cy="94598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7" name="Rectángulo redondeado 46">
            <a:extLst>
              <a:ext uri="{FF2B5EF4-FFF2-40B4-BE49-F238E27FC236}">
                <a16:creationId xmlns:a16="http://schemas.microsoft.com/office/drawing/2014/main" id="{10838650-294C-5BA5-81E9-3D0733ECE411}"/>
              </a:ext>
            </a:extLst>
          </p:cNvPr>
          <p:cNvSpPr/>
          <p:nvPr/>
        </p:nvSpPr>
        <p:spPr>
          <a:xfrm>
            <a:off x="362470" y="3565797"/>
            <a:ext cx="3708603" cy="94598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1" name="Rectángulo redondeado 50">
            <a:extLst>
              <a:ext uri="{FF2B5EF4-FFF2-40B4-BE49-F238E27FC236}">
                <a16:creationId xmlns:a16="http://schemas.microsoft.com/office/drawing/2014/main" id="{AC94E277-06D1-77C1-2F91-36615100CA62}"/>
              </a:ext>
            </a:extLst>
          </p:cNvPr>
          <p:cNvSpPr/>
          <p:nvPr/>
        </p:nvSpPr>
        <p:spPr>
          <a:xfrm>
            <a:off x="362470" y="4697500"/>
            <a:ext cx="3706070" cy="150031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8018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5CC89FA9-70EE-2EF0-4A87-4300B2D9448D}"/>
              </a:ext>
            </a:extLst>
          </p:cNvPr>
          <p:cNvSpPr/>
          <p:nvPr/>
        </p:nvSpPr>
        <p:spPr>
          <a:xfrm>
            <a:off x="2047147" y="2313135"/>
            <a:ext cx="7737237" cy="307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dirty="0" err="1"/>
              <a:t>Growth</a:t>
            </a:r>
            <a:r>
              <a:rPr lang="es-US" dirty="0"/>
              <a:t> </a:t>
            </a:r>
            <a:r>
              <a:rPr lang="es-US" dirty="0" err="1"/>
              <a:t>levers</a:t>
            </a:r>
            <a:r>
              <a:rPr lang="es-US" dirty="0"/>
              <a:t>:</a:t>
            </a:r>
          </a:p>
          <a:p>
            <a:pPr algn="ctr"/>
            <a:r>
              <a:rPr lang="es-US" dirty="0"/>
              <a:t>-</a:t>
            </a:r>
            <a:r>
              <a:rPr lang="es-US" dirty="0" err="1"/>
              <a:t>uberx</a:t>
            </a:r>
            <a:r>
              <a:rPr lang="es-US" dirty="0"/>
              <a:t> </a:t>
            </a:r>
            <a:r>
              <a:rPr lang="es-US" dirty="0" err="1"/>
              <a:t>clients</a:t>
            </a:r>
            <a:endParaRPr lang="es-US" dirty="0"/>
          </a:p>
          <a:p>
            <a:pPr marL="285750" indent="-285750" algn="ctr">
              <a:buFontTx/>
              <a:buChar char="-"/>
            </a:pPr>
            <a:r>
              <a:rPr lang="es-US" dirty="0" err="1"/>
              <a:t>Partnerships</a:t>
            </a:r>
            <a:r>
              <a:rPr lang="es-US" dirty="0"/>
              <a:t> (</a:t>
            </a:r>
            <a:r>
              <a:rPr lang="es-US" dirty="0" err="1"/>
              <a:t>reduced</a:t>
            </a:r>
            <a:r>
              <a:rPr lang="es-US" dirty="0"/>
              <a:t> </a:t>
            </a:r>
            <a:r>
              <a:rPr lang="es-US" dirty="0" err="1"/>
              <a:t>cost</a:t>
            </a:r>
            <a:r>
              <a:rPr lang="es-US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es-US" dirty="0"/>
              <a:t>Fechas importantes (promociones….) </a:t>
            </a:r>
          </a:p>
          <a:p>
            <a:pPr marL="285750" indent="-285750" algn="ctr">
              <a:buFontTx/>
              <a:buChar char="-"/>
            </a:pP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14276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 2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CEF93EE6-7E23-B428-D90B-0C70ABE99D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27" t="5334" r="22188"/>
          <a:stretch/>
        </p:blipFill>
        <p:spPr>
          <a:xfrm>
            <a:off x="163970" y="2627748"/>
            <a:ext cx="6079665" cy="3389302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EFA81D72-DF23-1F0A-AF88-6186E7B4126C}"/>
              </a:ext>
            </a:extLst>
          </p:cNvPr>
          <p:cNvSpPr txBox="1"/>
          <p:nvPr/>
        </p:nvSpPr>
        <p:spPr>
          <a:xfrm>
            <a:off x="149683" y="2009504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Created</a:t>
            </a:r>
            <a:r>
              <a:rPr lang="es-US" dirty="0">
                <a:latin typeface="Gotham-Medium" panose="02000604040000020004" pitchFamily="2" charset="0"/>
              </a:rPr>
              <a:t> Data Base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202A85E-A4D7-55B7-088E-5828E1A9BE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37" r="13175"/>
          <a:stretch/>
        </p:blipFill>
        <p:spPr>
          <a:xfrm>
            <a:off x="6617970" y="2627748"/>
            <a:ext cx="4301640" cy="2675744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7D102F8-11F8-E728-35D0-C70BB0673F4F}"/>
              </a:ext>
            </a:extLst>
          </p:cNvPr>
          <p:cNvSpPr txBox="1"/>
          <p:nvPr/>
        </p:nvSpPr>
        <p:spPr>
          <a:xfrm>
            <a:off x="6593192" y="1989990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Query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8CB0CBB-145B-D867-EBB5-5ED48F24EE51}"/>
              </a:ext>
            </a:extLst>
          </p:cNvPr>
          <p:cNvSpPr txBox="1"/>
          <p:nvPr/>
        </p:nvSpPr>
        <p:spPr>
          <a:xfrm>
            <a:off x="6593192" y="5387252"/>
            <a:ext cx="491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 err="1">
                <a:latin typeface="Gotham-Light" panose="02000604040000020004" pitchFamily="2" charset="0"/>
              </a:rPr>
              <a:t>Returns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grouped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year</a:t>
            </a:r>
            <a:r>
              <a:rPr lang="es-US" sz="1400" dirty="0">
                <a:latin typeface="Gotham-Light" panose="02000604040000020004" pitchFamily="2" charset="0"/>
              </a:rPr>
              <a:t> and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whether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rider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not</a:t>
            </a:r>
            <a:r>
              <a:rPr lang="es-US" sz="1400" dirty="0">
                <a:latin typeface="Gotham-Light" panose="02000604040000020004" pitchFamily="2" charset="0"/>
              </a:rPr>
              <a:t>, </a:t>
            </a:r>
            <a:r>
              <a:rPr lang="es-US" sz="1400" dirty="0" err="1">
                <a:latin typeface="Gotham-Light" panose="02000604040000020004" pitchFamily="2" charset="0"/>
              </a:rPr>
              <a:t>the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proportion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clients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who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made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their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first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within</a:t>
            </a:r>
            <a:r>
              <a:rPr lang="es-US" sz="1400" dirty="0">
                <a:latin typeface="Gotham-Light" panose="02000604040000020004" pitchFamily="2" charset="0"/>
              </a:rPr>
              <a:t> 48 </a:t>
            </a:r>
            <a:r>
              <a:rPr lang="es-US" sz="1400" dirty="0" err="1">
                <a:latin typeface="Gotham-Light" panose="02000604040000020004" pitchFamily="2" charset="0"/>
              </a:rPr>
              <a:t>hours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since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signed</a:t>
            </a:r>
            <a:r>
              <a:rPr lang="es-US" sz="1400" dirty="0">
                <a:latin typeface="Gotham-Light" panose="02000604040000020004" pitchFamily="2" charset="0"/>
              </a:rPr>
              <a:t> up 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38AE0ADB-CF33-DFF7-AA54-32014F7182FE}"/>
              </a:ext>
            </a:extLst>
          </p:cNvPr>
          <p:cNvCxnSpPr>
            <a:cxnSpLocks/>
          </p:cNvCxnSpPr>
          <p:nvPr/>
        </p:nvCxnSpPr>
        <p:spPr>
          <a:xfrm>
            <a:off x="6416907" y="1976815"/>
            <a:ext cx="0" cy="4666871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3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58B3ED1-3D83-DB77-E7CD-5461DF243002}"/>
              </a:ext>
            </a:extLst>
          </p:cNvPr>
          <p:cNvSpPr txBox="1"/>
          <p:nvPr/>
        </p:nvSpPr>
        <p:spPr>
          <a:xfrm>
            <a:off x="378619" y="187702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608420-7FCD-756B-3C6F-44FB8CC9C26C}"/>
              </a:ext>
            </a:extLst>
          </p:cNvPr>
          <p:cNvSpPr txBox="1"/>
          <p:nvPr/>
        </p:nvSpPr>
        <p:spPr>
          <a:xfrm>
            <a:off x="378619" y="3545265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EXTRACT(HOUR FROM </a:t>
            </a:r>
            <a:r>
              <a:rPr lang="es-US" dirty="0" err="1"/>
              <a:t>first_eats_trip_request_timestamp_utc</a:t>
            </a:r>
            <a:r>
              <a:rPr lang="es-US" dirty="0"/>
              <a:t>))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C7879E-EFBC-9A8A-F169-D5BDB241BC13}"/>
              </a:ext>
            </a:extLst>
          </p:cNvPr>
          <p:cNvSpPr txBox="1"/>
          <p:nvPr/>
        </p:nvSpPr>
        <p:spPr>
          <a:xfrm>
            <a:off x="6793706" y="326201"/>
            <a:ext cx="6100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F54E2C-AA4C-B822-D479-0F9124DF0361}"/>
              </a:ext>
            </a:extLst>
          </p:cNvPr>
          <p:cNvSpPr txBox="1"/>
          <p:nvPr/>
        </p:nvSpPr>
        <p:spPr>
          <a:xfrm>
            <a:off x="6719888" y="3250407"/>
            <a:ext cx="64508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TIMESTAMPDIFF(HOUR,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</p:spTree>
    <p:extLst>
      <p:ext uri="{BB962C8B-B14F-4D97-AF65-F5344CB8AC3E}">
        <p14:creationId xmlns:p14="http://schemas.microsoft.com/office/powerpoint/2010/main" val="12836018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5771</TotalTime>
  <Words>1035</Words>
  <Application>Microsoft Macintosh PowerPoint</Application>
  <PresentationFormat>Panorámica</PresentationFormat>
  <Paragraphs>219</Paragraphs>
  <Slides>16</Slides>
  <Notes>3</Notes>
  <HiddenSlides>5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Gotham-Light</vt:lpstr>
      <vt:lpstr>Gotham-Light</vt:lpstr>
      <vt:lpstr>Gotham-Medium</vt:lpstr>
      <vt:lpstr>Gotham-Medium</vt:lpstr>
      <vt:lpstr>Knockout HTF27-JuniorBantamwt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30</cp:revision>
  <dcterms:created xsi:type="dcterms:W3CDTF">2022-07-06T08:01:11Z</dcterms:created>
  <dcterms:modified xsi:type="dcterms:W3CDTF">2022-07-10T08:12:14Z</dcterms:modified>
</cp:coreProperties>
</file>